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93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9" r:id="rId9"/>
    <p:sldId id="262" r:id="rId10"/>
    <p:sldId id="270" r:id="rId11"/>
    <p:sldId id="263" r:id="rId12"/>
    <p:sldId id="266" r:id="rId13"/>
    <p:sldId id="267" r:id="rId14"/>
    <p:sldId id="264" r:id="rId15"/>
    <p:sldId id="265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Host Grotesk Medium" panose="020B0604020202020204" charset="0"/>
      <p:regular r:id="rId22"/>
    </p:embeddedFont>
    <p:embeddedFont>
      <p:font typeface="Roboto" panose="02000000000000000000" pitchFamily="2" charset="0"/>
      <p:regular r:id="rId23"/>
      <p:bold r:id="rId24"/>
    </p:embeddedFont>
    <p:embeddedFont>
      <p:font typeface="Tw Cen MT" panose="020B0602020104020603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8431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8459E-E9D3-8B20-0A66-D39169C85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CF1998-B413-E017-C83B-AA0C2B0C8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EB7846-5A0B-DA11-EC19-45E574031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9B2B6D-A521-0B36-DC8B-1E89A2C78C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36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548A5-EF1D-F6BE-84A1-E4264C5AE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483300-CA27-27F1-7F1C-E040D7AC0C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53E28B-9526-AE4B-E28A-0A8E35033D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0434E-8193-CDDB-19EE-25B5782AB9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91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1560942"/>
            <a:ext cx="10427971" cy="3011056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1"/>
            <a:ext cx="10427971" cy="1645919"/>
          </a:xfrm>
        </p:spPr>
        <p:txBody>
          <a:bodyPr>
            <a:normAutofit/>
          </a:bodyPr>
          <a:lstStyle>
            <a:lvl1pPr marL="0" indent="0" algn="ctr">
              <a:buNone/>
              <a:defRPr sz="2640">
                <a:solidFill>
                  <a:schemeClr val="bg1">
                    <a:lumMod val="50000"/>
                  </a:schemeClr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7127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5147249"/>
            <a:ext cx="12437318" cy="97393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21693" y="837913"/>
            <a:ext cx="11787038" cy="3856963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6130474"/>
            <a:ext cx="12437342" cy="818966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072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731519"/>
            <a:ext cx="12437342" cy="4112694"/>
          </a:xfrm>
        </p:spPr>
        <p:txBody>
          <a:bodyPr anchor="ctr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30" y="5045785"/>
            <a:ext cx="12437342" cy="1903656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291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8"/>
            <a:ext cx="10502759" cy="71374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5247356"/>
            <a:ext cx="12437342" cy="17052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01786" y="90499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669070" y="359229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14796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30" y="2566466"/>
            <a:ext cx="12437342" cy="3014202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30" y="5594802"/>
            <a:ext cx="12437342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8476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29" y="731520"/>
            <a:ext cx="12437342" cy="19261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29" y="2840512"/>
            <a:ext cx="3958771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29" y="3532027"/>
            <a:ext cx="3958771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42868" y="2840512"/>
            <a:ext cx="3949825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618" y="3532027"/>
            <a:ext cx="3964021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7" y="2840512"/>
            <a:ext cx="3965914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67957" y="3532027"/>
            <a:ext cx="3965914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745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29" y="732927"/>
            <a:ext cx="12437342" cy="192470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29" y="5045784"/>
            <a:ext cx="3955691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6529" y="2840512"/>
            <a:ext cx="3955691" cy="18288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29" y="5737298"/>
            <a:ext cx="3955691" cy="121214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11" y="5045784"/>
            <a:ext cx="3962194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329618" y="2840512"/>
            <a:ext cx="3964022" cy="18288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37297"/>
            <a:ext cx="3964022" cy="1212143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5045784"/>
            <a:ext cx="3960817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567957" y="2840512"/>
            <a:ext cx="3965914" cy="18288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808" y="5737294"/>
            <a:ext cx="3966064" cy="1212145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9997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096530" y="2840512"/>
            <a:ext cx="12437342" cy="4108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62364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731522"/>
            <a:ext cx="3063991" cy="621791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096530" y="731522"/>
            <a:ext cx="9190469" cy="621791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39088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4014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35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096529" y="2840511"/>
            <a:ext cx="12436591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93729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71685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794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4126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9985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29688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5556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73922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29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994276"/>
            <a:ext cx="12422102" cy="3284183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29" y="4388949"/>
            <a:ext cx="12422102" cy="164182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214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096529" y="2840511"/>
            <a:ext cx="6127231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7406640" y="2840511"/>
            <a:ext cx="6126480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34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4" y="2845222"/>
            <a:ext cx="5848169" cy="815993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12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1096530" y="3661215"/>
            <a:ext cx="6127232" cy="3288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75708" y="2845222"/>
            <a:ext cx="5858165" cy="815993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12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7406641" y="3661215"/>
            <a:ext cx="6126481" cy="3288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9124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2685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24248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30" y="731520"/>
            <a:ext cx="4722826" cy="2427902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6093675" y="731521"/>
            <a:ext cx="7440196" cy="62179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3159422"/>
            <a:ext cx="4722827" cy="3790018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0015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731520"/>
            <a:ext cx="7121963" cy="2427905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3" y="731521"/>
            <a:ext cx="3906430" cy="621792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159423"/>
            <a:ext cx="7121939" cy="3790016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7126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4630404" cy="822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30" y="2840512"/>
            <a:ext cx="12437342" cy="4108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4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30" y="7059931"/>
            <a:ext cx="800746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1705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067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5" r:id="rId22"/>
    <p:sldLayoutId id="2147483916" r:id="rId23"/>
    <p:sldLayoutId id="2147483917" r:id="rId24"/>
    <p:sldLayoutId id="2147483918" r:id="rId25"/>
    <p:sldLayoutId id="2147483919" r:id="rId26"/>
    <p:sldLayoutId id="2147483920" r:id="rId27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32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216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92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4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8957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chemeClr val="tx2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Customer Churn Prediction Project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53439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chemeClr val="tx2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end-to-end machine learning project to predict customer churn using Python, scikit-learn, and MySQL.</a:t>
            </a:r>
            <a:endParaRPr lang="en-US" sz="1750" dirty="0">
              <a:solidFill>
                <a:schemeClr val="tx2"/>
              </a:solidFill>
            </a:endParaRPr>
          </a:p>
        </p:txBody>
      </p:sp>
      <p:sp>
        <p:nvSpPr>
          <p:cNvPr id="5" name="Shape 7">
            <a:extLst>
              <a:ext uri="{FF2B5EF4-FFF2-40B4-BE49-F238E27FC236}">
                <a16:creationId xmlns:a16="http://schemas.microsoft.com/office/drawing/2014/main" id="{CF325D79-24AC-35A1-DC53-AF0F5745A367}"/>
              </a:ext>
            </a:extLst>
          </p:cNvPr>
          <p:cNvSpPr/>
          <p:nvPr/>
        </p:nvSpPr>
        <p:spPr>
          <a:xfrm>
            <a:off x="4894729" y="5673924"/>
            <a:ext cx="3455482" cy="1071121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Capstone Project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Trainer: Mr. Arun K.G.</a:t>
            </a:r>
          </a:p>
          <a:p>
            <a:r>
              <a:rPr lang="en-US" dirty="0">
                <a:solidFill>
                  <a:schemeClr val="tx2"/>
                </a:solidFill>
              </a:rPr>
              <a:t>By : Aruba Sood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1026" name="Picture 2" descr="SBI Credit Card Customer Care - Helpline Numbers, Contact Address | SBI Card">
            <a:extLst>
              <a:ext uri="{FF2B5EF4-FFF2-40B4-BE49-F238E27FC236}">
                <a16:creationId xmlns:a16="http://schemas.microsoft.com/office/drawing/2014/main" id="{7254CCD5-FBA1-85CB-B736-2822E4CBA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817" y="0"/>
            <a:ext cx="5744584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4650E67A-CFD9-446F-40D5-82E441FB1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123" y="5333762"/>
            <a:ext cx="171212" cy="23798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6568C0-FDDA-8CF8-CC97-59800AF0B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472" y="424958"/>
            <a:ext cx="6403555" cy="27812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5FC162-5C35-B598-C58F-4383A6A39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102" y="2629806"/>
            <a:ext cx="6649378" cy="25907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B782B3-817D-B00D-B748-39C39B3EE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73" y="4815068"/>
            <a:ext cx="6403555" cy="25907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7F48D0-65A9-35A3-7DD6-B89C0EA10D45}"/>
              </a:ext>
            </a:extLst>
          </p:cNvPr>
          <p:cNvSpPr/>
          <p:nvPr/>
        </p:nvSpPr>
        <p:spPr>
          <a:xfrm>
            <a:off x="4803495" y="424958"/>
            <a:ext cx="2407533" cy="511313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5A0387-C89A-FDF9-50A6-258FF8AE4AEE}"/>
              </a:ext>
            </a:extLst>
          </p:cNvPr>
          <p:cNvSpPr/>
          <p:nvPr/>
        </p:nvSpPr>
        <p:spPr>
          <a:xfrm>
            <a:off x="4435034" y="4709196"/>
            <a:ext cx="2775993" cy="511313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B86FD5-0601-3381-779F-CB53CB3B0065}"/>
              </a:ext>
            </a:extLst>
          </p:cNvPr>
          <p:cNvSpPr/>
          <p:nvPr/>
        </p:nvSpPr>
        <p:spPr>
          <a:xfrm>
            <a:off x="11323900" y="2572583"/>
            <a:ext cx="2976580" cy="511313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2197AAA6-F2CA-32D4-C243-5B7061D8A7FF}"/>
              </a:ext>
            </a:extLst>
          </p:cNvPr>
          <p:cNvSpPr/>
          <p:nvPr/>
        </p:nvSpPr>
        <p:spPr>
          <a:xfrm>
            <a:off x="10367446" y="400710"/>
            <a:ext cx="3455482" cy="1071121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r>
              <a:rPr lang="en-US" sz="3200" b="1" dirty="0">
                <a:solidFill>
                  <a:schemeClr val="tx2"/>
                </a:solidFill>
              </a:rPr>
              <a:t>Classification Report</a:t>
            </a:r>
            <a:endParaRPr lang="en-IN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329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038" y="540306"/>
            <a:ext cx="6895981" cy="612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Model Evaluation Visualizations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6038" y="1544836"/>
            <a:ext cx="13258324" cy="293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Visualizations provide a clear understanding of model performance.</a:t>
            </a:r>
            <a:endParaRPr lang="en-US" sz="1500" dirty="0"/>
          </a:p>
        </p:txBody>
      </p:sp>
      <p:sp>
        <p:nvSpPr>
          <p:cNvPr id="10" name="Text 2"/>
          <p:cNvSpPr/>
          <p:nvPr/>
        </p:nvSpPr>
        <p:spPr>
          <a:xfrm>
            <a:off x="686038" y="1865142"/>
            <a:ext cx="13258324" cy="293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model's confusion matrix and predicted churn distribution are plotted and saved.</a:t>
            </a:r>
          </a:p>
          <a:p>
            <a:pPr marL="0" indent="0" algn="l">
              <a:lnSpc>
                <a:spcPts val="2300"/>
              </a:lnSpc>
              <a:buNone/>
            </a:pPr>
            <a:endParaRPr lang="en-US" sz="15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4F875B-B6E2-4180-8BDC-54A5C7A81261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4070B5B-A797-39FA-02B2-21FD48822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67" y="2992051"/>
            <a:ext cx="6234061" cy="46817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98036E6-AC84-14D4-8D52-78D6ED36E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8525" y="2992051"/>
            <a:ext cx="5852172" cy="4681737"/>
          </a:xfrm>
          <a:prstGeom prst="rect">
            <a:avLst/>
          </a:prstGeom>
        </p:spPr>
      </p:pic>
      <p:sp>
        <p:nvSpPr>
          <p:cNvPr id="18" name="Text 2">
            <a:extLst>
              <a:ext uri="{FF2B5EF4-FFF2-40B4-BE49-F238E27FC236}">
                <a16:creationId xmlns:a16="http://schemas.microsoft.com/office/drawing/2014/main" id="{D992861A-2626-CD69-07D4-62DA35BDFA39}"/>
              </a:ext>
            </a:extLst>
          </p:cNvPr>
          <p:cNvSpPr/>
          <p:nvPr/>
        </p:nvSpPr>
        <p:spPr>
          <a:xfrm>
            <a:off x="686038" y="2230754"/>
            <a:ext cx="13258324" cy="293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1) KNN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B258B-CF0C-C567-B6C3-4CF7CA9FB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1710A4D-952A-C210-2D97-97CA12C7C988}"/>
              </a:ext>
            </a:extLst>
          </p:cNvPr>
          <p:cNvSpPr/>
          <p:nvPr/>
        </p:nvSpPr>
        <p:spPr>
          <a:xfrm>
            <a:off x="686038" y="540306"/>
            <a:ext cx="6895981" cy="612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Model Evaluation Visualizations</a:t>
            </a:r>
            <a:endParaRPr lang="en-US" sz="38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9BD9-EA85-7738-28AA-E4CF0C0E8E3C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566480BC-29C4-9538-6530-CC86D4209D54}"/>
              </a:ext>
            </a:extLst>
          </p:cNvPr>
          <p:cNvSpPr/>
          <p:nvPr/>
        </p:nvSpPr>
        <p:spPr>
          <a:xfrm>
            <a:off x="686038" y="1391658"/>
            <a:ext cx="13258324" cy="293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2) LOGISTIC REGRESSION</a:t>
            </a: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679BD-2FE5-0EE0-300C-4E388FEB2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7" y="2151524"/>
            <a:ext cx="6400807" cy="51206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6B2D9C-A8CD-CDFA-BA64-8BBC39924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676" y="2151524"/>
            <a:ext cx="6827527" cy="512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74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EFB1F-8859-359C-0823-365E8A8B8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661AF77-02B0-E90E-5BBC-63FBD0F78C37}"/>
              </a:ext>
            </a:extLst>
          </p:cNvPr>
          <p:cNvSpPr/>
          <p:nvPr/>
        </p:nvSpPr>
        <p:spPr>
          <a:xfrm>
            <a:off x="686038" y="540306"/>
            <a:ext cx="6895981" cy="612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Model Evaluation Visualizations</a:t>
            </a:r>
            <a:endParaRPr lang="en-US" sz="38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45C83-7DDB-57A4-BE8E-1CE214594B29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0116D2DE-18E4-A8D2-50A7-BCB4CCE68375}"/>
              </a:ext>
            </a:extLst>
          </p:cNvPr>
          <p:cNvSpPr/>
          <p:nvPr/>
        </p:nvSpPr>
        <p:spPr>
          <a:xfrm>
            <a:off x="686038" y="1391658"/>
            <a:ext cx="13258324" cy="293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2) RANDOM FOREST</a:t>
            </a: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10650-0FE1-4DA5-2638-3AE20EE5F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4" y="2017055"/>
            <a:ext cx="6390062" cy="5112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F03E32-D5A4-E194-21F7-7CE56F16A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701" y="2028999"/>
            <a:ext cx="6816065" cy="511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07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9550"/>
            <a:ext cx="60723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Prediction on New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1957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trained models can be used to predict churn on new, unseen customer data.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440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Process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25227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a sample of new test data.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44685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and preprocess the new data using the same pipeline.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04303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one-hot encoding and feature scaling.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23761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the trained Random Forest model.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43218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Make predictions on the preprocessed test data.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62675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 predicted churn alongside actual churn for verification.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1440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Sample Output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599521" y="3753564"/>
            <a:ext cx="6244709" cy="3061335"/>
          </a:xfrm>
          <a:prstGeom prst="roundRect">
            <a:avLst>
              <a:gd name="adj" fmla="val 3112"/>
            </a:avLst>
          </a:prstGeom>
          <a:solidFill>
            <a:srgbClr val="EDECE8"/>
          </a:solidFill>
          <a:ln/>
        </p:spPr>
      </p:sp>
      <p:sp>
        <p:nvSpPr>
          <p:cNvPr id="13" name="Shape 11"/>
          <p:cNvSpPr/>
          <p:nvPr/>
        </p:nvSpPr>
        <p:spPr>
          <a:xfrm>
            <a:off x="7227153" y="3781663"/>
            <a:ext cx="6989444" cy="3061335"/>
          </a:xfrm>
          <a:prstGeom prst="roundRect">
            <a:avLst>
              <a:gd name="adj" fmla="val 1111"/>
            </a:avLst>
          </a:prstGeom>
          <a:solidFill>
            <a:schemeClr val="accent3">
              <a:lumMod val="40000"/>
              <a:lumOff val="60000"/>
            </a:schemeClr>
          </a:solidFill>
          <a:ln/>
        </p:spPr>
      </p:sp>
      <p:sp>
        <p:nvSpPr>
          <p:cNvPr id="14" name="Text 12"/>
          <p:cNvSpPr/>
          <p:nvPr/>
        </p:nvSpPr>
        <p:spPr>
          <a:xfrm>
            <a:off x="7410866" y="4065389"/>
            <a:ext cx="6805731" cy="27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Customer ID: 1001 --&gt; Predicted Churn: 0 | Actual: 1 Customer ID: 1002 --&gt; Predicted Churn: 1 | Actual: 1 Customer ID: 1005 --&gt; Predicted Churn: 0 | Actual: 1 Customer ID: 1006 --&gt; Predicted Churn: 0 | Actual: 0 Customer ID: 1007 --&gt; Predicted Churn: 0 | Actual: 0 Customer ID: 1008 --&gt; Predicted Churn: 1 | Actual: 0 Customer ID: 1009 --&gt; Predicted Churn: 0 | Actual: 1 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80BAC5-A8B6-866D-1494-D43457F50DEC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4347"/>
            <a:ext cx="75057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3288"/>
            <a:ext cx="3664744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2493288"/>
            <a:ext cx="121920" cy="23798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750582"/>
            <a:ext cx="30587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Comprehensive Pipeline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595330"/>
            <a:ext cx="3058716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Successfully built an end-to-end ML pipeline from data ingestion to model prediction.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493288"/>
            <a:ext cx="3664863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868" y="2493288"/>
            <a:ext cx="121920" cy="23798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27505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3241000"/>
            <a:ext cx="3058835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project provides a robust framework for identifying potential churn risks.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99923"/>
            <a:ext cx="7556421" cy="1685330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310" y="5099923"/>
            <a:ext cx="121920" cy="168533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357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5847636"/>
            <a:ext cx="695039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advanced models, hyperparameter tuning, and real-time prediction integration.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1">
            <a:extLst>
              <a:ext uri="{FF2B5EF4-FFF2-40B4-BE49-F238E27FC236}">
                <a16:creationId xmlns:a16="http://schemas.microsoft.com/office/drawing/2014/main" id="{E0888D4E-232E-CE48-7058-EDC469FCE553}"/>
              </a:ext>
            </a:extLst>
          </p:cNvPr>
          <p:cNvSpPr/>
          <p:nvPr/>
        </p:nvSpPr>
        <p:spPr>
          <a:xfrm>
            <a:off x="7315200" y="4986456"/>
            <a:ext cx="6395386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sp>
        <p:nvSpPr>
          <p:cNvPr id="30" name="Shape 1">
            <a:extLst>
              <a:ext uri="{FF2B5EF4-FFF2-40B4-BE49-F238E27FC236}">
                <a16:creationId xmlns:a16="http://schemas.microsoft.com/office/drawing/2014/main" id="{329F64F2-D898-3205-0F4B-AA0BB0F00AD0}"/>
              </a:ext>
            </a:extLst>
          </p:cNvPr>
          <p:cNvSpPr/>
          <p:nvPr/>
        </p:nvSpPr>
        <p:spPr>
          <a:xfrm>
            <a:off x="774978" y="5025509"/>
            <a:ext cx="6282038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sp>
        <p:nvSpPr>
          <p:cNvPr id="28" name="Shape 1">
            <a:extLst>
              <a:ext uri="{FF2B5EF4-FFF2-40B4-BE49-F238E27FC236}">
                <a16:creationId xmlns:a16="http://schemas.microsoft.com/office/drawing/2014/main" id="{3A05665F-6E7F-240D-96B8-998D8AD851DB}"/>
              </a:ext>
            </a:extLst>
          </p:cNvPr>
          <p:cNvSpPr/>
          <p:nvPr/>
        </p:nvSpPr>
        <p:spPr>
          <a:xfrm>
            <a:off x="9584532" y="2306010"/>
            <a:ext cx="4373221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F84B3302-69CC-1D81-6B8E-7590047501D1}"/>
              </a:ext>
            </a:extLst>
          </p:cNvPr>
          <p:cNvSpPr/>
          <p:nvPr/>
        </p:nvSpPr>
        <p:spPr>
          <a:xfrm>
            <a:off x="5040217" y="2358317"/>
            <a:ext cx="4289344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sp>
        <p:nvSpPr>
          <p:cNvPr id="24" name="Shape 1">
            <a:extLst>
              <a:ext uri="{FF2B5EF4-FFF2-40B4-BE49-F238E27FC236}">
                <a16:creationId xmlns:a16="http://schemas.microsoft.com/office/drawing/2014/main" id="{191FD047-FF67-607C-6693-DFF3E26AFDEC}"/>
              </a:ext>
            </a:extLst>
          </p:cNvPr>
          <p:cNvSpPr/>
          <p:nvPr/>
        </p:nvSpPr>
        <p:spPr>
          <a:xfrm>
            <a:off x="688120" y="2416395"/>
            <a:ext cx="4006929" cy="2379821"/>
          </a:xfrm>
          <a:prstGeom prst="roundRect">
            <a:avLst>
              <a:gd name="adj" fmla="val 6148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25" name="Image 1" descr="preencoded.png">
            <a:extLst>
              <a:ext uri="{FF2B5EF4-FFF2-40B4-BE49-F238E27FC236}">
                <a16:creationId xmlns:a16="http://schemas.microsoft.com/office/drawing/2014/main" id="{70A8F6A1-DBBB-FE98-A60E-7A96E8F11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8" y="2493288"/>
            <a:ext cx="171212" cy="2379821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93790" y="12027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51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720221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2894528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Loading &amp; Database Integration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39277"/>
            <a:ext cx="4196358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raw data from CSV and integrate with MySQL database for storage and retrieval.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23651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2742962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2894528"/>
            <a:ext cx="4006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Cleaning &amp; Preprocessing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384947"/>
            <a:ext cx="4196358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and preprocess data, handling duplicates, missing values, and outliers.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23651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0133" y="2742962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2894528"/>
            <a:ext cx="41408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Exploratory Data Analysis (EDA)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384947"/>
            <a:ext cx="4196358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 EDA to understand data distributions and correlations, saving visualizations.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51565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489019"/>
            <a:ext cx="6407944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685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176367"/>
            <a:ext cx="640794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one-hot encoding and feature scaling to prepare data for model training.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428548" y="51565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548" y="5489019"/>
            <a:ext cx="64079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28548" y="5685949"/>
            <a:ext cx="3569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Model Training &amp; Evaluation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176367"/>
            <a:ext cx="640794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and evaluate multiple machine learning models for churn prediction.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119287-185A-506A-BEEA-F250FEC69C82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Image 1" descr="preencoded.png">
            <a:extLst>
              <a:ext uri="{FF2B5EF4-FFF2-40B4-BE49-F238E27FC236}">
                <a16:creationId xmlns:a16="http://schemas.microsoft.com/office/drawing/2014/main" id="{CD6E6F27-047B-EDF1-1AD5-407DFF455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147" y="2358317"/>
            <a:ext cx="183279" cy="2379821"/>
          </a:xfrm>
          <a:prstGeom prst="rect">
            <a:avLst/>
          </a:prstGeom>
        </p:spPr>
      </p:pic>
      <p:pic>
        <p:nvPicPr>
          <p:cNvPr id="29" name="Image 1" descr="preencoded.png">
            <a:extLst>
              <a:ext uri="{FF2B5EF4-FFF2-40B4-BE49-F238E27FC236}">
                <a16:creationId xmlns:a16="http://schemas.microsoft.com/office/drawing/2014/main" id="{ECD7DC5A-65B9-18F8-E777-D18DAB97E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6856" y="2306010"/>
            <a:ext cx="186863" cy="2379821"/>
          </a:xfrm>
          <a:prstGeom prst="rect">
            <a:avLst/>
          </a:prstGeom>
        </p:spPr>
      </p:pic>
      <p:pic>
        <p:nvPicPr>
          <p:cNvPr id="31" name="Image 1" descr="preencoded.png">
            <a:extLst>
              <a:ext uri="{FF2B5EF4-FFF2-40B4-BE49-F238E27FC236}">
                <a16:creationId xmlns:a16="http://schemas.microsoft.com/office/drawing/2014/main" id="{3FFB3D70-95F0-2258-798C-A39456FDE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40" y="5025509"/>
            <a:ext cx="171212" cy="2379821"/>
          </a:xfrm>
          <a:prstGeom prst="rect">
            <a:avLst/>
          </a:prstGeom>
        </p:spPr>
      </p:pic>
      <p:pic>
        <p:nvPicPr>
          <p:cNvPr id="33" name="Image 1" descr="preencoded.png">
            <a:extLst>
              <a:ext uri="{FF2B5EF4-FFF2-40B4-BE49-F238E27FC236}">
                <a16:creationId xmlns:a16="http://schemas.microsoft.com/office/drawing/2014/main" id="{31A97F28-563E-4BBB-0FE3-C66CCC088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734" y="4986456"/>
            <a:ext cx="226814" cy="23798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565" y="558284"/>
            <a:ext cx="7722870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Loading &amp; Database Integration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10565" y="2334458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Key Activities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10565" y="2854523"/>
            <a:ext cx="3613785" cy="608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raw CSV data into a Pandas DataFrame.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10565" y="3534370"/>
            <a:ext cx="3613785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 to MySQL database.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10565" y="3909774"/>
            <a:ext cx="3613785" cy="608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Insert data from CSV into the 'customers' table.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10565" y="4589621"/>
            <a:ext cx="3613785" cy="608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Display all customer records from the database.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827270" y="2334458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Code Snippet</a:t>
            </a:r>
            <a:endParaRPr lang="en-US" sz="1950" dirty="0"/>
          </a:p>
        </p:txBody>
      </p:sp>
      <p:sp>
        <p:nvSpPr>
          <p:cNvPr id="10" name="Shape 7"/>
          <p:cNvSpPr/>
          <p:nvPr/>
        </p:nvSpPr>
        <p:spPr>
          <a:xfrm>
            <a:off x="4827270" y="2879884"/>
            <a:ext cx="3613785" cy="4566523"/>
          </a:xfrm>
          <a:prstGeom prst="roundRect">
            <a:avLst>
              <a:gd name="adj" fmla="val 2360"/>
            </a:avLst>
          </a:prstGeom>
          <a:solidFill>
            <a:srgbClr val="EDECE8"/>
          </a:solidFill>
          <a:ln/>
        </p:spPr>
      </p:sp>
      <p:sp>
        <p:nvSpPr>
          <p:cNvPr id="11" name="Shape 8"/>
          <p:cNvSpPr/>
          <p:nvPr/>
        </p:nvSpPr>
        <p:spPr>
          <a:xfrm>
            <a:off x="4817150" y="2879884"/>
            <a:ext cx="3634026" cy="4566523"/>
          </a:xfrm>
          <a:prstGeom prst="roundRect">
            <a:avLst>
              <a:gd name="adj" fmla="val 838"/>
            </a:avLst>
          </a:prstGeom>
          <a:solidFill>
            <a:srgbClr val="EDECE8"/>
          </a:solidFill>
          <a:ln/>
        </p:spPr>
      </p:sp>
      <p:sp>
        <p:nvSpPr>
          <p:cNvPr id="12" name="Text 9"/>
          <p:cNvSpPr/>
          <p:nvPr/>
        </p:nvSpPr>
        <p:spPr>
          <a:xfrm>
            <a:off x="5020151" y="3032046"/>
            <a:ext cx="3228022" cy="426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55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database.mysqldb import connect_db, display_all_customersfrom scripts.data_loader import load_csv_dataif __name__ == "__main__": file_path = "data/raw/exl_credit_card_churn_data.csv" connect_db() display_all_customers() df = load_csv_data(file_path)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878E62-183E-133E-5958-AA2E0F405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68" y="1787219"/>
            <a:ext cx="5391902" cy="3934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7B6F56-E5E4-9630-EA4D-74CA1E77A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939" y="563458"/>
            <a:ext cx="8599990" cy="662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767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0170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Cleaning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cleaning process involves several critical steps to ensure data quality and model readiness: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30022"/>
            <a:ext cx="760428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Duplicate Removal: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Eliminating redundant entries to prevent bias.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49479"/>
            <a:ext cx="760428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Whitespace Stripping: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Cleaning string columns for consistency.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68936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Invalid Value Handling: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Filtering out incorrect binary values and normalizing 'Gender' and 'Churn' labels.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28555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Numerical Conversion: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Converting relevant columns to numeric types and handling 'coerce' errors.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88173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Missing Value Imputation: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Dropping rows with any remaining missing values.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47792"/>
            <a:ext cx="7604284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Outlier Removal: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Using the IQR method to identify and remove outliers in numerical features.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1914C04-7F91-FEA6-EF65-1E1F00F4E48D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1514"/>
            <a:ext cx="82852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43921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EDA helps us understand the dataset's characteristics and uncover insights through visualizations.</a:t>
            </a:r>
            <a:endParaRPr lang="en-US" sz="1750" dirty="0"/>
          </a:p>
        </p:txBody>
      </p:sp>
      <p:sp>
        <p:nvSpPr>
          <p:cNvPr id="7" name="Text 2"/>
          <p:cNvSpPr/>
          <p:nvPr/>
        </p:nvSpPr>
        <p:spPr>
          <a:xfrm>
            <a:off x="793790" y="7207925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Plots generated include churn distribution, age distribution, and a correlation matrix of numerical features.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F8ABAB-628D-03D2-3D02-88645D273102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E4A467-FCEE-F724-E581-A67B49B55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34" y="2504451"/>
            <a:ext cx="4397533" cy="3541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91951F-6C7B-4302-6E07-BABEBF155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9924" y="2504451"/>
            <a:ext cx="4578471" cy="35410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DD7730-FD6D-4234-566A-8E51EAA21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2452" y="2504451"/>
            <a:ext cx="4909614" cy="35410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087" y="546378"/>
            <a:ext cx="4965383" cy="620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Feature Engineering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5087" y="1663422"/>
            <a:ext cx="248269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One-Hot Encoding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95087" y="2172295"/>
            <a:ext cx="3634621" cy="1191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Categorical features like 'Gender' are converted into a numerical format using one-hot encoding, making them suitable for machine learning models.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95087" y="3587234"/>
            <a:ext cx="3634621" cy="2085261"/>
          </a:xfrm>
          <a:prstGeom prst="roundRect">
            <a:avLst>
              <a:gd name="adj" fmla="val 4000"/>
            </a:avLst>
          </a:prstGeom>
          <a:solidFill>
            <a:srgbClr val="EDECE8"/>
          </a:solidFill>
          <a:ln/>
        </p:spPr>
      </p:sp>
      <p:sp>
        <p:nvSpPr>
          <p:cNvPr id="7" name="Shape 4"/>
          <p:cNvSpPr/>
          <p:nvPr/>
        </p:nvSpPr>
        <p:spPr>
          <a:xfrm>
            <a:off x="685205" y="3587234"/>
            <a:ext cx="3654385" cy="2085261"/>
          </a:xfrm>
          <a:prstGeom prst="roundRect">
            <a:avLst>
              <a:gd name="adj" fmla="val 1429"/>
            </a:avLst>
          </a:prstGeom>
          <a:solidFill>
            <a:srgbClr val="EDECE8"/>
          </a:solidFill>
          <a:ln/>
        </p:spPr>
      </p:sp>
      <p:sp>
        <p:nvSpPr>
          <p:cNvPr id="8" name="Text 5"/>
          <p:cNvSpPr/>
          <p:nvPr/>
        </p:nvSpPr>
        <p:spPr>
          <a:xfrm>
            <a:off x="883801" y="3736181"/>
            <a:ext cx="3257193" cy="1787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one_hot_encode(df: pd.DataFrame) -&gt; pd.DataFrame:    return pd.get_dummies(df, columns=['Gender'], drop_first=True)      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821912" y="1663422"/>
            <a:ext cx="248269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Feature Scaling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821912" y="2172295"/>
            <a:ext cx="3634621" cy="1489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Numerical features are scaled using MinMaxScaler to normalize their range, preventing features with larger values from dominating the model training process.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4821912" y="3885128"/>
            <a:ext cx="3634621" cy="3574733"/>
          </a:xfrm>
          <a:prstGeom prst="roundRect">
            <a:avLst>
              <a:gd name="adj" fmla="val 2334"/>
            </a:avLst>
          </a:prstGeom>
          <a:solidFill>
            <a:srgbClr val="EDECE8"/>
          </a:solidFill>
          <a:ln/>
        </p:spPr>
      </p:sp>
      <p:sp>
        <p:nvSpPr>
          <p:cNvPr id="12" name="Shape 9"/>
          <p:cNvSpPr/>
          <p:nvPr/>
        </p:nvSpPr>
        <p:spPr>
          <a:xfrm>
            <a:off x="4812030" y="3885128"/>
            <a:ext cx="3654385" cy="3574733"/>
          </a:xfrm>
          <a:prstGeom prst="roundRect">
            <a:avLst>
              <a:gd name="adj" fmla="val 833"/>
            </a:avLst>
          </a:prstGeom>
          <a:solidFill>
            <a:srgbClr val="EDECE8"/>
          </a:solidFill>
          <a:ln/>
        </p:spPr>
      </p:sp>
      <p:sp>
        <p:nvSpPr>
          <p:cNvPr id="13" name="Text 10"/>
          <p:cNvSpPr/>
          <p:nvPr/>
        </p:nvSpPr>
        <p:spPr>
          <a:xfrm>
            <a:off x="5010626" y="4034076"/>
            <a:ext cx="3257193" cy="3276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sklearn.preprocessing import MinMaxScalerdef scale_features(df: pd.DataFrame, numerical_cols: list) -&gt; pd.DataFrame: scaler = MinMaxScaler() df[numerical_cols] = scaler.fit_transform(df[numerical_cols]) return df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7E95F8-DEDF-588A-8959-233245A08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700" y="132932"/>
            <a:ext cx="10217086" cy="16671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CFCE68-5F6C-E0CF-17F9-04325EA37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08" y="2000504"/>
            <a:ext cx="10231278" cy="15432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CF842-BEA3-1E90-8A18-5A0BE8DDAD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507" y="3744233"/>
            <a:ext cx="10231278" cy="14670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5AC01E-27FB-DAD1-A1DE-C95BD22AE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1508" y="5466989"/>
            <a:ext cx="10231278" cy="15242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621492-DBE1-A7BC-D2EA-DCCAD00319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8929" y="7210718"/>
            <a:ext cx="4734586" cy="87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48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6815"/>
            <a:ext cx="7141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Model Training &amp;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9222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train and evaluate three different machine learning models to predict customer churn.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945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3937040"/>
            <a:ext cx="340162" cy="4252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30906" y="3972401"/>
            <a:ext cx="32083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Random Forest Classifier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462820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ensemble learning method for classification.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35893" y="38945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963" y="3937040"/>
            <a:ext cx="340162" cy="4252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73008" y="39724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973008" y="4462820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linear model for binary classification.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677995" y="38945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3065" y="3937040"/>
            <a:ext cx="340162" cy="4252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15111" y="3972401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K-Nearest Neighbors (KNN)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415111" y="4817150"/>
            <a:ext cx="342149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non-parametric, instance-based learning algorithm.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93790" y="5752624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are saved, and performance metrics (classification report, confusion matrix) are generated for each.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273200-42A0-AE67-17F7-AAD28BF8A5E4}"/>
              </a:ext>
            </a:extLst>
          </p:cNvPr>
          <p:cNvSpPr/>
          <p:nvPr/>
        </p:nvSpPr>
        <p:spPr>
          <a:xfrm>
            <a:off x="12575690" y="7673788"/>
            <a:ext cx="1936376" cy="448236"/>
          </a:xfrm>
          <a:prstGeom prst="rect">
            <a:avLst/>
          </a:prstGeom>
          <a:solidFill>
            <a:srgbClr val="FAF9F5"/>
          </a:solidFill>
          <a:ln>
            <a:solidFill>
              <a:srgbClr val="FAF9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56</TotalTime>
  <Words>858</Words>
  <Application>Microsoft Office PowerPoint</Application>
  <PresentationFormat>Custom</PresentationFormat>
  <Paragraphs>94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Host Grotesk Medium</vt:lpstr>
      <vt:lpstr>Roboto</vt:lpstr>
      <vt:lpstr>Arial</vt:lpstr>
      <vt:lpstr>Host Grotesk Light</vt:lpstr>
      <vt:lpstr>Consolas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Aruba Sood</cp:lastModifiedBy>
  <cp:revision>3</cp:revision>
  <dcterms:created xsi:type="dcterms:W3CDTF">2025-08-07T18:44:02Z</dcterms:created>
  <dcterms:modified xsi:type="dcterms:W3CDTF">2025-08-07T19:40:38Z</dcterms:modified>
</cp:coreProperties>
</file>